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7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94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10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3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52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01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6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7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38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32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4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2491C-4A50-4180-AF9E-BB883D0EA9EB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89AB8-D6D7-44E8-9419-9025C2C9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51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BAlimgazin\Desktop\&#208;&#186;&#208;&#189;&#208;&#184;&#208;&#179;&#208;&#184;\SED_tom1\&#208;&#162;&#208;&#190;&#208;&#188;%201\index.htm#i20841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383126"/>
            <a:ext cx="7772400" cy="23876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СТРОИТЕЛЬСТВО ИНЖЕНЕРНЫХ СООРУЖЕНИЙ ДЛЯ РЕГУЛИРОВАНИЯ ВОДНО-ТЕПЛОВОГО РЕЖИМА ЗЕМЛЯНОГО ПОЛОТНА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2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25538"/>
            <a:ext cx="7886700" cy="814098"/>
          </a:xfrm>
        </p:spPr>
        <p:txBody>
          <a:bodyPr>
            <a:normAutofit fontScale="90000"/>
          </a:bodyPr>
          <a:lstStyle/>
          <a:p>
            <a:r>
              <a:rPr lang="ru-RU" sz="27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 и определения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водно-тепловой режим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сезонные изменения влажности и температуры в слоях дорожной одежды и земляном полотне.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дренирующий слой: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конструктивный слой дорожной одежды, обеспечивающий осушение верхнего слоя земляного полотна в период избыточного увлажнения, что способствует повышению прочности и надежности дорожной одежды. Функции дренирующего слоя выполняет также подстилающий слой. Формируют дренирующий слой из фильтрующих материалов с коэффициентом фильтрации не менее 1 м/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капиллярное движение: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влаги в грунтах или основаниях дорожных одежд, происходящее по капиллярным порам снизу вверх или в стороны под воздействием капиллярных сил, возникающих на границе раздела фаз, входящих в состав грунта.</a:t>
            </a:r>
          </a:p>
        </p:txBody>
      </p:sp>
    </p:spTree>
    <p:extLst>
      <p:ext uri="{BB962C8B-B14F-4D97-AF65-F5344CB8AC3E}">
        <p14:creationId xmlns:p14="http://schemas.microsoft.com/office/powerpoint/2010/main" val="290017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94509"/>
            <a:ext cx="7886700" cy="50824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Приток воды в грунт земляного полотна может происходить вследствие: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впитывания воды от атмосферных осадков, выпадающих в пределах земляного полотна, а также притекающей с прилегающей местности;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просачивания по капиллярным порам поверхностной воды из мест ее застоя у откосов земляного полотна в кюветах и резервах;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поднятия грунтовой воды или верховодки по капиллярным порам;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капиллярной влаги из более увлажненных частей земляного полотна к менее увлажненным;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связанной пленочной воды под действием молекулярных сил;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конденсации паров воды, находящихся в порах грунта при понижении температуры.</a:t>
            </a:r>
          </a:p>
        </p:txBody>
      </p:sp>
    </p:spTree>
    <p:extLst>
      <p:ext uri="{BB962C8B-B14F-4D97-AF65-F5344CB8AC3E}">
        <p14:creationId xmlns:p14="http://schemas.microsoft.com/office/powerpoint/2010/main" val="291437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4738255"/>
            <a:ext cx="8839199" cy="14387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2.1.1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увлажнения земляного полотна: 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насыпи;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выемке;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атмосферные осадки;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поверхностные воды;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просачивающаяся вода;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парообразная вода;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пленочная вода;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капиллярная вода;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горизонт грунтовых вод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83" y="780182"/>
            <a:ext cx="6616065" cy="370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0" y="50006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СООРУЖЕНИЙ И СПОСОБЫ РЕГУЛИРОВАНИЯ ВОДНО-ТЕПЛОВОГО РЕЖИМА ЗЕМЛЯНОГО ПОЛОТНА И ДОРОЖНЫХ ОДЕЖД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строительные;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первой группе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 сооружения и мероприятия по предохранению земляного полотна от увлажнения при его строительстве.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Строительство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выемок, канав и других сооружений ведут, начиная снизу вверх по уклону, чтобы вода могла стекать вниз, не задерживаясь на месте работ. При сильном притоке грунтовых вод необходимы дренажные системы.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второй группе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 водоотводные канавы и лотки, обеспечивающие поверхностный водоотвод, глубокие дренажи для понижения уровня грунтовых вод, дренажи для перехвата грунтовых вод, дренирующие, паро- и водонепроницаемые, теплоизолирующие и морозоустойчивые слои.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64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89159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6.1 – Наименьшее возвышение поверхности покрытия над источниками увлажнения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" y="1690682"/>
            <a:ext cx="8023860" cy="44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3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01" y="1602731"/>
            <a:ext cx="3667125" cy="2447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938" y="1602731"/>
            <a:ext cx="3619500" cy="24479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60015" y="4338844"/>
            <a:ext cx="19322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Бугор пучения</a:t>
            </a:r>
            <a:endParaRPr lang="ru-RU" sz="2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33159" y="4338844"/>
            <a:ext cx="47108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Сетка трещин на пучинистом участке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08704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689552"/>
            <a:ext cx="7886700" cy="55735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Пенополистирольные плиты </a:t>
            </a:r>
            <a:endParaRPr lang="ru-RU" dirty="0"/>
          </a:p>
        </p:txBody>
      </p:sp>
      <p:pic>
        <p:nvPicPr>
          <p:cNvPr id="4" name="Рисунок 3" descr="Картинки по запросу пенополистирольные плиты в дорожном строительств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900" y="1451262"/>
            <a:ext cx="6867872" cy="4353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226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665018"/>
            <a:ext cx="8141277" cy="845127"/>
          </a:xfrm>
        </p:spPr>
        <p:txBody>
          <a:bodyPr>
            <a:norm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МОРОЗОЗАЩИТНО-ДРЕНИРУЮЩЕГО СЛОЯ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znaytovar.ru/images/gost/text/44135.files/image00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962" y="1468581"/>
            <a:ext cx="52006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28648" y="3005586"/>
            <a:ext cx="8390661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2.1.2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Морозозащитный слой из фильтрующих материалов: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z</a:t>
            </a:r>
            <a:r>
              <a:rPr lang="ru-RU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- общая толщина слоев из стабильного материала;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h 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толщина морозозащитного слоя;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- дорожная одежда;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2 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укрепленная обочина</a:t>
            </a:r>
            <a:endParaRPr lang="ru-RU" dirty="0"/>
          </a:p>
        </p:txBody>
      </p:sp>
      <p:pic>
        <p:nvPicPr>
          <p:cNvPr id="7" name="Рисунок 6" descr="https://znaytovar.ru/images/gost/text/44135.files/image004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140" y="3970466"/>
            <a:ext cx="57340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858982" y="5394277"/>
            <a:ext cx="8285018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2.1.3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Морозозащитный слой из укрепленного грунта: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- морозозащитный слой;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2 - 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дренирующий материал в основании морозозащитного слоя;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3 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дренажные устройства под обочинами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9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znaytovar.ru/images/gost/text/44135.files/image00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057" y="1052801"/>
            <a:ext cx="4619625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923637" y="2967335"/>
            <a:ext cx="7269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Морозозащитный слой в выемке: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дорожная одежда;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морозозащитный слой;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дренажная трубка</a:t>
            </a:r>
          </a:p>
        </p:txBody>
      </p:sp>
      <p:pic>
        <p:nvPicPr>
          <p:cNvPr id="7" name="Рисунок 6" descr="https://znaytovar.ru/images/gost/text/44135.files/image007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3791670"/>
            <a:ext cx="5010150" cy="9239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016000" y="4897826"/>
            <a:ext cx="71766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Продольный разрез по морозозащитному слою: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общая толщина слоев из стабильного материала;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дорожная одежда;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морозозащитный слой</a:t>
            </a:r>
          </a:p>
        </p:txBody>
      </p:sp>
    </p:spTree>
    <p:extLst>
      <p:ext uri="{BB962C8B-B14F-4D97-AF65-F5344CB8AC3E}">
        <p14:creationId xmlns:p14="http://schemas.microsoft.com/office/powerpoint/2010/main" val="24900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znaytovar.ru/images/gost/text/44135.files/image00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007" y="865753"/>
            <a:ext cx="5488781" cy="15359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071706" y="2616194"/>
            <a:ext cx="7176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Дренирующий слой при двухскатном поперечном профиле проезжей части: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 п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 -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толщина дренирующего слоя;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покрытие и каменное основание;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укрепленная обочина</a:t>
            </a:r>
          </a:p>
        </p:txBody>
      </p:sp>
      <p:pic>
        <p:nvPicPr>
          <p:cNvPr id="7" name="Рисунок 6" descr="https://znaytovar.ru/images/gost/text/44135.files/image01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392" y="4000345"/>
            <a:ext cx="4917281" cy="125015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283855" y="5433491"/>
            <a:ext cx="7204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Дренирующий слой при односкатном поперечном профиле проезжей части: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дренирующий слой</a:t>
            </a:r>
          </a:p>
        </p:txBody>
      </p:sp>
    </p:spTree>
    <p:extLst>
      <p:ext uri="{BB962C8B-B14F-4D97-AF65-F5344CB8AC3E}">
        <p14:creationId xmlns:p14="http://schemas.microsoft.com/office/powerpoint/2010/main" val="74528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znaytovar.ru/images/gost/text/44135.files/image01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322" y="1434812"/>
            <a:ext cx="6298406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320799" y="3752165"/>
            <a:ext cx="6779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Уширенный поперечный дренаж:</a:t>
            </a:r>
          </a:p>
          <a:p>
            <a:pPr algn="just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толщина дренирующего слоя;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дренажная воронка, заполненная щебнем или гравием;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толь или рубероид;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местный грунт</a:t>
            </a:r>
          </a:p>
        </p:txBody>
      </p:sp>
    </p:spTree>
    <p:extLst>
      <p:ext uri="{BB962C8B-B14F-4D97-AF65-F5344CB8AC3E}">
        <p14:creationId xmlns:p14="http://schemas.microsoft.com/office/powerpoint/2010/main" val="40248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znaytovar.ru/images/gost/text/44135.files/image01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06" y="1300595"/>
            <a:ext cx="6084094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768906" y="3157970"/>
            <a:ext cx="6084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Продольный трубчатый дренаж: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дренирующий слой;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труба;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3 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обсыпка стыка</a:t>
            </a:r>
          </a:p>
        </p:txBody>
      </p:sp>
      <p:pic>
        <p:nvPicPr>
          <p:cNvPr id="7" name="Рисунок 6" descr="https://znaytovar.ru/images/gost/text/44135.files/image017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3911311"/>
            <a:ext cx="3905250" cy="13573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403927" y="5228694"/>
            <a:ext cx="6934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2.1.10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Сплошной дренирующий слой под обочинами: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i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поперечный уклон грунтового основания;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сплошной дренирующий слой под обочинами;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укрепление крупным щебнем или гравием</a:t>
            </a:r>
          </a:p>
        </p:txBody>
      </p:sp>
    </p:spTree>
    <p:extLst>
      <p:ext uri="{BB962C8B-B14F-4D97-AF65-F5344CB8AC3E}">
        <p14:creationId xmlns:p14="http://schemas.microsoft.com/office/powerpoint/2010/main" val="249448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s://znaytovar.ru/images/gost/text/44135.files/image01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282" y="1425575"/>
            <a:ext cx="5631656" cy="29765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607127" y="4651520"/>
            <a:ext cx="6271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2.1.11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Поперечный дренаж на затяжном продольном уклоне: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покрытие и каменное основание;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2 -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дренирующий слой из песка;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3 -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гравий или щебень; 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дренажная трубка</a:t>
            </a:r>
          </a:p>
        </p:txBody>
      </p:sp>
    </p:spTree>
    <p:extLst>
      <p:ext uri="{BB962C8B-B14F-4D97-AF65-F5344CB8AC3E}">
        <p14:creationId xmlns:p14="http://schemas.microsoft.com/office/powerpoint/2010/main" val="1555790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51" y="1623188"/>
            <a:ext cx="8286750" cy="23717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0751" y="3997789"/>
            <a:ext cx="8040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2.1.12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Поперечный профиль дорожной конструкции с устройством морозозащитного слоя из пенополистирольных плит: 1 – засев трав по слою растительности грунта толщиной 0,15 м; 2 – щебеночный материал (0,1 м) с разливом битума (1,5 л/м2); 3 – цементобетон (0,24 м); 4 – щебень, укрепленный 6 % цемента (0,21); 5 – песок (0,20 м); 6 – пенополистирольные плиты (0,10 м); 7 – геотекстиль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«Дорнит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»; 8 – грунт (глина легкая пылеватая)</a:t>
            </a:r>
          </a:p>
        </p:txBody>
      </p:sp>
    </p:spTree>
    <p:extLst>
      <p:ext uri="{BB962C8B-B14F-4D97-AF65-F5344CB8AC3E}">
        <p14:creationId xmlns:p14="http://schemas.microsoft.com/office/powerpoint/2010/main" val="4257739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42" y="855717"/>
            <a:ext cx="7217569" cy="471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6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516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СТРОИТЕЛЬСТВО ИНЖЕНЕРНЫХ СООРУЖЕНИЙ ДЛЯ РЕГУЛИРОВАНИЯ ВОДНО-ТЕПЛОВОГО РЕЖИМА ЗЕМЛЯНОГО ПОЛОТНА</vt:lpstr>
      <vt:lpstr>Термины и определения </vt:lpstr>
      <vt:lpstr>Презентация PowerPoint</vt:lpstr>
      <vt:lpstr>Презентация PowerPoint</vt:lpstr>
      <vt:lpstr>ВИДЫ СООРУЖЕНИЙ И СПОСОБЫ РЕГУЛИРОВАНИЯ ВОДНО-ТЕПЛОВОГО РЕЖИМА ЗЕМЛЯНОГО ПОЛОТНА И ДОРОЖНЫХ ОДЕЖД</vt:lpstr>
      <vt:lpstr>Таблица 6.1 – Наименьшее возвышение поверхности покрытия над источниками увлажнения </vt:lpstr>
      <vt:lpstr>Презентация PowerPoint</vt:lpstr>
      <vt:lpstr>Презентация PowerPoint</vt:lpstr>
      <vt:lpstr>СТРОИТЕЛЬСТВО МОРОЗОЗАЩИТНО-ДРЕНИРУЮЩЕГО СЛОЯ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ИНЖЕНЕРНЫХ СООРУЖЕНИЙ ДЛЯ РЕГУЛИРОВАНИЯ ВОДНО-ТЕПЛОВОГО РЕЖИМА ЗЕМЛЯНОГО ПОЛОТНА</dc:title>
  <dc:creator>Bakytbek</dc:creator>
  <cp:lastModifiedBy>Bakytbek</cp:lastModifiedBy>
  <cp:revision>13</cp:revision>
  <dcterms:created xsi:type="dcterms:W3CDTF">2017-10-24T17:22:06Z</dcterms:created>
  <dcterms:modified xsi:type="dcterms:W3CDTF">2020-09-04T05:37:48Z</dcterms:modified>
</cp:coreProperties>
</file>